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0" r:id="rId4"/>
  </p:sldMasterIdLst>
  <p:notesMasterIdLst>
    <p:notesMasterId r:id="rId14"/>
  </p:notesMasterIdLst>
  <p:handoutMasterIdLst>
    <p:handoutMasterId r:id="rId15"/>
  </p:handoutMasterIdLst>
  <p:sldIdLst>
    <p:sldId id="291" r:id="rId5"/>
    <p:sldId id="301" r:id="rId6"/>
    <p:sldId id="300" r:id="rId7"/>
    <p:sldId id="302" r:id="rId8"/>
    <p:sldId id="299" r:id="rId9"/>
    <p:sldId id="295" r:id="rId10"/>
    <p:sldId id="292" r:id="rId11"/>
    <p:sldId id="297" r:id="rId12"/>
    <p:sldId id="303" r:id="rId13"/>
  </p:sldIdLst>
  <p:sldSz cx="9144000" cy="5143500" type="screen16x9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31B28B"/>
    <a:srgbClr val="D9D9D9"/>
    <a:srgbClr val="2BBEC8"/>
    <a:srgbClr val="137CC0"/>
    <a:srgbClr val="117ABE"/>
    <a:srgbClr val="439539"/>
    <a:srgbClr val="0069B8"/>
    <a:srgbClr val="005E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16" autoAdjust="0"/>
    <p:restoredTop sz="94571" autoAdjust="0"/>
  </p:normalViewPr>
  <p:slideViewPr>
    <p:cSldViewPr>
      <p:cViewPr varScale="1">
        <p:scale>
          <a:sx n="110" d="100"/>
          <a:sy n="110" d="100"/>
        </p:scale>
        <p:origin x="369" y="51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562" y="63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4B829F8-2EF5-410D-9274-F10D316F23E9}" type="datetimeFigureOut">
              <a:rPr lang="en-CA" smtClean="0"/>
              <a:t>2019-09-17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D713E848-8AF0-4DD3-A87F-1F483F5FC14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91372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6C8879E-7E0D-4DDF-B35B-48DB0E47541B}" type="datetimeFigureOut">
              <a:rPr lang="en-CA" smtClean="0"/>
              <a:t>2019-09-17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E09EB455-EA9D-4FCA-8722-63B7B31267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0374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52B50-801D-44A9-8E62-D9E157024E4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3908" y="841772"/>
            <a:ext cx="4257092" cy="1790700"/>
          </a:xfrm>
        </p:spPr>
        <p:txBody>
          <a:bodyPr anchor="b">
            <a:normAutofit/>
          </a:bodyPr>
          <a:lstStyle>
            <a:lvl1pPr algn="l">
              <a:defRPr sz="3750" b="1">
                <a:solidFill>
                  <a:srgbClr val="004B8D"/>
                </a:solidFill>
                <a:latin typeface="BC Sans" pitchFamily="50" charset="0"/>
                <a:ea typeface="BC Sans" pitchFamily="50" charset="0"/>
              </a:defRPr>
            </a:lvl1pPr>
          </a:lstStyle>
          <a:p>
            <a:r>
              <a:rPr lang="en-US" dirty="0"/>
              <a:t>TITLE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375D42-3ECA-404B-9D78-DB1601596A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43908" y="2809290"/>
            <a:ext cx="4257092" cy="1026299"/>
          </a:xfrm>
        </p:spPr>
        <p:txBody>
          <a:bodyPr>
            <a:normAutofit/>
          </a:bodyPr>
          <a:lstStyle>
            <a:lvl1pPr marL="0" indent="0" algn="l">
              <a:buNone/>
              <a:defRPr sz="1650">
                <a:solidFill>
                  <a:srgbClr val="999999"/>
                </a:solidFill>
                <a:latin typeface="BC Sans" pitchFamily="50" charset="0"/>
                <a:ea typeface="BC Sans" pitchFamily="50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Name and Name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14434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range Pyrami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5958-92DB-4F69-94CA-0E8B63E736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904" y="273844"/>
            <a:ext cx="8460533" cy="994172"/>
          </a:xfrm>
        </p:spPr>
        <p:txBody>
          <a:bodyPr/>
          <a:lstStyle>
            <a:lvl1pPr>
              <a:defRPr>
                <a:solidFill>
                  <a:srgbClr val="004B8D"/>
                </a:solidFill>
                <a:latin typeface="BC Sans" pitchFamily="50" charset="0"/>
                <a:ea typeface="BC Sans" pitchFamily="50" charset="0"/>
              </a:defRPr>
            </a:lvl1pPr>
          </a:lstStyle>
          <a:p>
            <a:r>
              <a:rPr lang="en-US" dirty="0"/>
              <a:t>TITLE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DA4AD-116E-41B1-8893-3B60F2026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905" y="1369219"/>
            <a:ext cx="6487108" cy="326350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11934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Orange Pyrami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5958-92DB-4F69-94CA-0E8B63E736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904" y="273844"/>
            <a:ext cx="8460533" cy="994172"/>
          </a:xfrm>
        </p:spPr>
        <p:txBody>
          <a:bodyPr/>
          <a:lstStyle>
            <a:lvl1pPr>
              <a:defRPr>
                <a:solidFill>
                  <a:srgbClr val="004B8D"/>
                </a:solidFill>
              </a:defRPr>
            </a:lvl1pPr>
          </a:lstStyle>
          <a:p>
            <a:r>
              <a:rPr lang="en-US" dirty="0"/>
              <a:t>TITLE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DA4AD-116E-41B1-8893-3B60F2026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905" y="1369219"/>
            <a:ext cx="6487108" cy="326350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809711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5958-92DB-4F69-94CA-0E8B63E736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866" y="1577578"/>
            <a:ext cx="4940559" cy="994172"/>
          </a:xfrm>
        </p:spPr>
        <p:txBody>
          <a:bodyPr/>
          <a:lstStyle>
            <a:lvl1pPr>
              <a:defRPr i="1">
                <a:solidFill>
                  <a:schemeClr val="bg1"/>
                </a:solidFill>
                <a:latin typeface="BC Sans" pitchFamily="50" charset="0"/>
                <a:ea typeface="BC Sans" pitchFamily="50" charset="0"/>
              </a:defRPr>
            </a:lvl1pPr>
          </a:lstStyle>
          <a:p>
            <a:r>
              <a:rPr lang="en-US" dirty="0"/>
              <a:t>“Quote…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890334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ue quot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5958-92DB-4F69-94CA-0E8B63E736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866" y="1577578"/>
            <a:ext cx="4940559" cy="994172"/>
          </a:xfrm>
        </p:spPr>
        <p:txBody>
          <a:bodyPr/>
          <a:lstStyle>
            <a:lvl1pPr>
              <a:defRPr i="1">
                <a:solidFill>
                  <a:schemeClr val="bg1"/>
                </a:solidFill>
                <a:latin typeface="BC Sans" pitchFamily="50" charset="0"/>
                <a:ea typeface="BC Sans" pitchFamily="50" charset="0"/>
              </a:defRPr>
            </a:lvl1pPr>
          </a:lstStyle>
          <a:p>
            <a:r>
              <a:rPr lang="en-US" dirty="0"/>
              <a:t>“Quote…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50942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range elephant wireframe fro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5958-92DB-4F69-94CA-0E8B63E736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905" y="273844"/>
            <a:ext cx="5451410" cy="994172"/>
          </a:xfrm>
        </p:spPr>
        <p:txBody>
          <a:bodyPr/>
          <a:lstStyle>
            <a:lvl1pPr>
              <a:defRPr>
                <a:solidFill>
                  <a:srgbClr val="004B8D"/>
                </a:solidFill>
                <a:latin typeface="BC Sans" pitchFamily="50" charset="0"/>
                <a:ea typeface="BC Sans" pitchFamily="50" charset="0"/>
              </a:defRPr>
            </a:lvl1pPr>
          </a:lstStyle>
          <a:p>
            <a:r>
              <a:rPr lang="en-US" dirty="0"/>
              <a:t>TITLE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DA4AD-116E-41B1-8893-3B60F2026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905" y="1369219"/>
            <a:ext cx="4107802" cy="326350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341078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range elephant wirefram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5958-92DB-4F69-94CA-0E8B63E736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6950" y="273844"/>
            <a:ext cx="5192486" cy="994172"/>
          </a:xfrm>
        </p:spPr>
        <p:txBody>
          <a:bodyPr/>
          <a:lstStyle>
            <a:lvl1pPr>
              <a:defRPr>
                <a:solidFill>
                  <a:srgbClr val="004B8D"/>
                </a:solidFill>
                <a:latin typeface="BC Sans" pitchFamily="50" charset="0"/>
                <a:ea typeface="BC Sans" pitchFamily="50" charset="0"/>
              </a:defRPr>
            </a:lvl1pPr>
          </a:lstStyle>
          <a:p>
            <a:r>
              <a:rPr lang="en-US" dirty="0"/>
              <a:t>TITLE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DA4AD-116E-41B1-8893-3B60F2026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6951" y="1369219"/>
            <a:ext cx="5192486" cy="326350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09219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Orange elephant wireframe fro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5958-92DB-4F69-94CA-0E8B63E736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905" y="273844"/>
            <a:ext cx="5451410" cy="994172"/>
          </a:xfrm>
        </p:spPr>
        <p:txBody>
          <a:bodyPr/>
          <a:lstStyle>
            <a:lvl1pPr>
              <a:defRPr>
                <a:solidFill>
                  <a:srgbClr val="004B8D"/>
                </a:solidFill>
                <a:latin typeface="BC Sans" pitchFamily="50" charset="0"/>
                <a:ea typeface="BC Sans" pitchFamily="50" charset="0"/>
              </a:defRPr>
            </a:lvl1pPr>
          </a:lstStyle>
          <a:p>
            <a:r>
              <a:rPr lang="en-US" dirty="0"/>
              <a:t>TITLE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DA4AD-116E-41B1-8893-3B60F2026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905" y="1369219"/>
            <a:ext cx="4107802" cy="326350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004515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Orange elephant wirefram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5958-92DB-4F69-94CA-0E8B63E736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6950" y="273844"/>
            <a:ext cx="5192486" cy="994172"/>
          </a:xfrm>
        </p:spPr>
        <p:txBody>
          <a:bodyPr/>
          <a:lstStyle>
            <a:lvl1pPr>
              <a:defRPr>
                <a:solidFill>
                  <a:srgbClr val="004B8D"/>
                </a:solidFill>
                <a:latin typeface="BC Sans" pitchFamily="50" charset="0"/>
                <a:ea typeface="BC Sans" pitchFamily="50" charset="0"/>
              </a:defRPr>
            </a:lvl1pPr>
          </a:lstStyle>
          <a:p>
            <a:r>
              <a:rPr lang="en-US" dirty="0"/>
              <a:t>TITLE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DA4AD-116E-41B1-8893-3B60F2026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6951" y="1369219"/>
            <a:ext cx="5192486" cy="326350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554625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ottom right grey ele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5958-92DB-4F69-94CA-0E8B63E736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904" y="273844"/>
            <a:ext cx="8460533" cy="994172"/>
          </a:xfrm>
        </p:spPr>
        <p:txBody>
          <a:bodyPr/>
          <a:lstStyle>
            <a:lvl1pPr>
              <a:defRPr>
                <a:solidFill>
                  <a:srgbClr val="004B8D"/>
                </a:solidFill>
                <a:latin typeface="BC Sans" pitchFamily="50" charset="0"/>
                <a:ea typeface="BC Sans" pitchFamily="50" charset="0"/>
              </a:defRPr>
            </a:lvl1pPr>
          </a:lstStyle>
          <a:p>
            <a:r>
              <a:rPr lang="en-US" dirty="0"/>
              <a:t>TITLE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DA4AD-116E-41B1-8893-3B60F2026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904" y="1369219"/>
            <a:ext cx="8460533" cy="326350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35955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ottom right orange e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5958-92DB-4F69-94CA-0E8B63E736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904" y="273844"/>
            <a:ext cx="8460533" cy="994172"/>
          </a:xfrm>
        </p:spPr>
        <p:txBody>
          <a:bodyPr/>
          <a:lstStyle>
            <a:lvl1pPr>
              <a:defRPr>
                <a:solidFill>
                  <a:srgbClr val="004B8D"/>
                </a:solidFill>
                <a:latin typeface="BC Sans" pitchFamily="50" charset="0"/>
                <a:ea typeface="BC Sans" pitchFamily="50" charset="0"/>
              </a:defRPr>
            </a:lvl1pPr>
          </a:lstStyle>
          <a:p>
            <a:r>
              <a:rPr lang="en-US" dirty="0"/>
              <a:t>TITLE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DA4AD-116E-41B1-8893-3B60F2026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904" y="1369219"/>
            <a:ext cx="8460533" cy="326350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92951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ey wirefra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5958-92DB-4F69-94CA-0E8B63E736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7906" y="273844"/>
            <a:ext cx="6807444" cy="994172"/>
          </a:xfrm>
        </p:spPr>
        <p:txBody>
          <a:bodyPr/>
          <a:lstStyle>
            <a:lvl1pPr>
              <a:defRPr>
                <a:solidFill>
                  <a:srgbClr val="004B8D"/>
                </a:solidFill>
                <a:latin typeface="BC Sans" pitchFamily="50" charset="0"/>
                <a:ea typeface="BC Sans" pitchFamily="50" charset="0"/>
              </a:defRPr>
            </a:lvl1pPr>
          </a:lstStyle>
          <a:p>
            <a:r>
              <a:rPr lang="en-US" dirty="0"/>
              <a:t>TITLE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DA4AD-116E-41B1-8893-3B60F2026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2812" y="1369219"/>
            <a:ext cx="4442538" cy="326350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37656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con top right colou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5958-92DB-4F69-94CA-0E8B63E736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904" y="273844"/>
            <a:ext cx="8460533" cy="994172"/>
          </a:xfrm>
        </p:spPr>
        <p:txBody>
          <a:bodyPr/>
          <a:lstStyle>
            <a:lvl1pPr>
              <a:defRPr>
                <a:solidFill>
                  <a:srgbClr val="004B8D"/>
                </a:solidFill>
                <a:latin typeface="BC Sans" pitchFamily="50" charset="0"/>
                <a:ea typeface="BC Sans" pitchFamily="50" charset="0"/>
              </a:defRPr>
            </a:lvl1pPr>
          </a:lstStyle>
          <a:p>
            <a:r>
              <a:rPr lang="en-US" dirty="0"/>
              <a:t>TITLE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DA4AD-116E-41B1-8893-3B60F2026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904" y="1369219"/>
            <a:ext cx="8460533" cy="326350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497479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con top right gre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5958-92DB-4F69-94CA-0E8B63E736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904" y="273844"/>
            <a:ext cx="8460533" cy="994172"/>
          </a:xfrm>
        </p:spPr>
        <p:txBody>
          <a:bodyPr/>
          <a:lstStyle>
            <a:lvl1pPr>
              <a:defRPr>
                <a:solidFill>
                  <a:srgbClr val="004B8D"/>
                </a:solidFill>
                <a:latin typeface="BC Sans" pitchFamily="50" charset="0"/>
                <a:ea typeface="BC Sans" pitchFamily="50" charset="0"/>
              </a:defRPr>
            </a:lvl1pPr>
          </a:lstStyle>
          <a:p>
            <a:r>
              <a:rPr lang="en-US" dirty="0"/>
              <a:t>TITLE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DA4AD-116E-41B1-8893-3B60F2026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904" y="1369219"/>
            <a:ext cx="8460533" cy="326350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187877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ny blue mountain corn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5958-92DB-4F69-94CA-0E8B63E736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904" y="273844"/>
            <a:ext cx="8460533" cy="994172"/>
          </a:xfrm>
        </p:spPr>
        <p:txBody>
          <a:bodyPr/>
          <a:lstStyle>
            <a:lvl1pPr>
              <a:defRPr>
                <a:solidFill>
                  <a:srgbClr val="4D81B0"/>
                </a:solidFill>
                <a:latin typeface="BC Sans" pitchFamily="50" charset="0"/>
                <a:ea typeface="BC Sans" pitchFamily="50" charset="0"/>
              </a:defRPr>
            </a:lvl1pPr>
          </a:lstStyle>
          <a:p>
            <a:r>
              <a:rPr lang="en-US" dirty="0"/>
              <a:t>TITLE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DA4AD-116E-41B1-8893-3B60F2026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904" y="1369219"/>
            <a:ext cx="8460533" cy="326350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853127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ny orange mountain corn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5958-92DB-4F69-94CA-0E8B63E736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904" y="273844"/>
            <a:ext cx="8460533" cy="994172"/>
          </a:xfrm>
        </p:spPr>
        <p:txBody>
          <a:bodyPr/>
          <a:lstStyle>
            <a:lvl1pPr>
              <a:defRPr>
                <a:solidFill>
                  <a:srgbClr val="004B8D"/>
                </a:solidFill>
                <a:latin typeface="BC Sans" pitchFamily="50" charset="0"/>
                <a:ea typeface="BC Sans" pitchFamily="50" charset="0"/>
              </a:defRPr>
            </a:lvl1pPr>
          </a:lstStyle>
          <a:p>
            <a:r>
              <a:rPr lang="en-US" dirty="0"/>
              <a:t>TITLE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DA4AD-116E-41B1-8893-3B60F2026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904" y="1369219"/>
            <a:ext cx="8460533" cy="326350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959460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ny yellow mountain corn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5958-92DB-4F69-94CA-0E8B63E736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904" y="273844"/>
            <a:ext cx="8460533" cy="994172"/>
          </a:xfrm>
        </p:spPr>
        <p:txBody>
          <a:bodyPr/>
          <a:lstStyle>
            <a:lvl1pPr>
              <a:defRPr>
                <a:solidFill>
                  <a:srgbClr val="004B8D"/>
                </a:solidFill>
                <a:latin typeface="BC Sans" pitchFamily="50" charset="0"/>
                <a:ea typeface="BC Sans" pitchFamily="50" charset="0"/>
              </a:defRPr>
            </a:lvl1pPr>
          </a:lstStyle>
          <a:p>
            <a:r>
              <a:rPr lang="en-US" dirty="0"/>
              <a:t>TITLE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DA4AD-116E-41B1-8893-3B60F2026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904" y="1369219"/>
            <a:ext cx="8460533" cy="326350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841307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5958-92DB-4F69-94CA-0E8B63E736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904" y="273844"/>
            <a:ext cx="8460533" cy="994172"/>
          </a:xfrm>
        </p:spPr>
        <p:txBody>
          <a:bodyPr/>
          <a:lstStyle>
            <a:lvl1pPr>
              <a:defRPr>
                <a:solidFill>
                  <a:srgbClr val="004B8D"/>
                </a:solidFill>
                <a:latin typeface="BC Sans" pitchFamily="50" charset="0"/>
                <a:ea typeface="BC Sans" pitchFamily="50" charset="0"/>
              </a:defRPr>
            </a:lvl1pPr>
          </a:lstStyle>
          <a:p>
            <a:r>
              <a:rPr lang="en-US" dirty="0"/>
              <a:t>TITLE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DA4AD-116E-41B1-8893-3B60F2026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904" y="1369219"/>
            <a:ext cx="8460533" cy="326350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230332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5958-92DB-4F69-94CA-0E8B63E736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904" y="273844"/>
            <a:ext cx="8460533" cy="994172"/>
          </a:xfrm>
        </p:spPr>
        <p:txBody>
          <a:bodyPr/>
          <a:lstStyle>
            <a:lvl1pPr>
              <a:defRPr>
                <a:solidFill>
                  <a:srgbClr val="004B8D"/>
                </a:solidFill>
                <a:latin typeface="BC Sans" pitchFamily="50" charset="0"/>
                <a:ea typeface="BC Sans" pitchFamily="50" charset="0"/>
              </a:defRPr>
            </a:lvl1pPr>
          </a:lstStyle>
          <a:p>
            <a:r>
              <a:rPr lang="en-US" dirty="0"/>
              <a:t>TITLE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DA4AD-116E-41B1-8893-3B60F2026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904" y="1369219"/>
            <a:ext cx="8460533" cy="3263504"/>
          </a:xfrm>
          <a:noFill/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626114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E64BAB7-FF82-4C58-A5B9-A5FEB2D8A5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507" y="4555432"/>
            <a:ext cx="1839486" cy="5409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F628A6-BAC4-45AC-8638-111A37B64AD7}"/>
              </a:ext>
            </a:extLst>
          </p:cNvPr>
          <p:cNvSpPr txBox="1"/>
          <p:nvPr userDrawn="1"/>
        </p:nvSpPr>
        <p:spPr>
          <a:xfrm>
            <a:off x="5966251" y="766768"/>
            <a:ext cx="273696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300" kern="1200" dirty="0"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  <a:cs typeface="+mn-cs"/>
              </a:rPr>
              <a:t>Thank</a:t>
            </a:r>
            <a:r>
              <a:rPr lang="en-CA" sz="3300" dirty="0">
                <a:latin typeface="BC Sans" pitchFamily="50" charset="0"/>
                <a:ea typeface="BC Sans" pitchFamily="50" charset="0"/>
              </a:rPr>
              <a:t> </a:t>
            </a:r>
            <a:r>
              <a:rPr lang="en-CA" sz="3300" kern="1200" dirty="0"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  <a:cs typeface="+mn-cs"/>
              </a:rPr>
              <a:t>you!</a:t>
            </a:r>
          </a:p>
        </p:txBody>
      </p:sp>
    </p:spTree>
    <p:extLst>
      <p:ext uri="{BB962C8B-B14F-4D97-AF65-F5344CB8AC3E}">
        <p14:creationId xmlns:p14="http://schemas.microsoft.com/office/powerpoint/2010/main" val="1670515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eft side orange tr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5958-92DB-4F69-94CA-0E8B63E736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0688" y="273844"/>
            <a:ext cx="7444662" cy="994172"/>
          </a:xfrm>
        </p:spPr>
        <p:txBody>
          <a:bodyPr/>
          <a:lstStyle>
            <a:lvl1pPr>
              <a:defRPr>
                <a:solidFill>
                  <a:srgbClr val="004B8D"/>
                </a:solidFill>
                <a:latin typeface="BC Sans" pitchFamily="50" charset="0"/>
                <a:ea typeface="BC Sans" pitchFamily="50" charset="0"/>
              </a:defRPr>
            </a:lvl1pPr>
          </a:lstStyle>
          <a:p>
            <a:r>
              <a:rPr lang="en-US" dirty="0"/>
              <a:t>TITLE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DA4AD-116E-41B1-8893-3B60F2026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0320" y="1369219"/>
            <a:ext cx="6185030" cy="326350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32008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Left side orange tr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5958-92DB-4F69-94CA-0E8B63E736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0688" y="273844"/>
            <a:ext cx="7444662" cy="994172"/>
          </a:xfrm>
        </p:spPr>
        <p:txBody>
          <a:bodyPr/>
          <a:lstStyle>
            <a:lvl1pPr>
              <a:defRPr>
                <a:solidFill>
                  <a:srgbClr val="004B8D"/>
                </a:solidFill>
                <a:latin typeface="BC Sans" pitchFamily="50" charset="0"/>
                <a:ea typeface="BC Sans" pitchFamily="50" charset="0"/>
              </a:defRPr>
            </a:lvl1pPr>
          </a:lstStyle>
          <a:p>
            <a:r>
              <a:rPr lang="en-US" dirty="0"/>
              <a:t>TITLE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DA4AD-116E-41B1-8893-3B60F2026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0320" y="1369219"/>
            <a:ext cx="6185030" cy="326350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99569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range elephant wireframe 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0AD8997-FB65-45ED-B7B6-2599FD7C4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0" y="1290568"/>
            <a:ext cx="3624629" cy="2105462"/>
          </a:xfrm>
        </p:spPr>
        <p:txBody>
          <a:bodyPr>
            <a:normAutofit/>
          </a:bodyPr>
          <a:lstStyle>
            <a:lvl1pPr>
              <a:defRPr sz="4050">
                <a:solidFill>
                  <a:srgbClr val="004B8D"/>
                </a:solidFill>
                <a:latin typeface="BC Sans" pitchFamily="50" charset="0"/>
                <a:ea typeface="BC Sans" pitchFamily="50" charset="0"/>
              </a:defRPr>
            </a:lvl1pPr>
          </a:lstStyle>
          <a:p>
            <a:r>
              <a:rPr lang="en-US" dirty="0"/>
              <a:t>Coffee Break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96648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ight side blue yellow tri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5958-92DB-4F69-94CA-0E8B63E736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905" y="273844"/>
            <a:ext cx="6508102" cy="994172"/>
          </a:xfrm>
        </p:spPr>
        <p:txBody>
          <a:bodyPr/>
          <a:lstStyle>
            <a:lvl1pPr>
              <a:defRPr>
                <a:solidFill>
                  <a:srgbClr val="004B8D"/>
                </a:solidFill>
                <a:latin typeface="BC Sans" pitchFamily="50" charset="0"/>
                <a:ea typeface="BC Sans" pitchFamily="50" charset="0"/>
              </a:defRPr>
            </a:lvl1pPr>
          </a:lstStyle>
          <a:p>
            <a:r>
              <a:rPr lang="en-US" dirty="0"/>
              <a:t>TITLE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DA4AD-116E-41B1-8893-3B60F2026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905" y="1369219"/>
            <a:ext cx="6508102" cy="326350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14501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ountains single column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5958-92DB-4F69-94CA-0E8B63E736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904" y="273844"/>
            <a:ext cx="8460533" cy="994172"/>
          </a:xfrm>
        </p:spPr>
        <p:txBody>
          <a:bodyPr/>
          <a:lstStyle>
            <a:lvl1pPr>
              <a:defRPr>
                <a:solidFill>
                  <a:srgbClr val="004B8D"/>
                </a:solidFill>
                <a:latin typeface="BC Sans" pitchFamily="50" charset="0"/>
                <a:ea typeface="BC Sans" pitchFamily="50" charset="0"/>
              </a:defRPr>
            </a:lvl1pPr>
          </a:lstStyle>
          <a:p>
            <a:r>
              <a:rPr lang="en-US" dirty="0"/>
              <a:t>TITLE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DA4AD-116E-41B1-8893-3B60F2026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904" y="1369219"/>
            <a:ext cx="8460533" cy="2514649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58022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Mountains double column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2590A-CD5D-4EA5-B1FD-B5F613042E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lang="en-CA" sz="3300" kern="1200" dirty="0">
                <a:solidFill>
                  <a:srgbClr val="004B8D"/>
                </a:solidFill>
                <a:latin typeface="BC Sans" pitchFamily="50" charset="0"/>
                <a:ea typeface="BC Sans" pitchFamily="50" charset="0"/>
                <a:cs typeface="+mj-cs"/>
              </a:defRPr>
            </a:lvl1pPr>
          </a:lstStyle>
          <a:p>
            <a:r>
              <a:rPr lang="en-US" dirty="0"/>
              <a:t>TITLE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EBAEB-B319-492E-B2AF-FC9407C025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2542640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9C816-88D1-4A4F-BBBD-51A7F30010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2542640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89840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ttom l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5958-92DB-4F69-94CA-0E8B63E736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904" y="273844"/>
            <a:ext cx="8460533" cy="994172"/>
          </a:xfrm>
        </p:spPr>
        <p:txBody>
          <a:bodyPr/>
          <a:lstStyle>
            <a:lvl1pPr>
              <a:defRPr>
                <a:solidFill>
                  <a:srgbClr val="004B8D"/>
                </a:solidFill>
                <a:latin typeface="BC Sans" pitchFamily="50" charset="0"/>
                <a:ea typeface="BC Sans" pitchFamily="50" charset="0"/>
              </a:defRPr>
            </a:lvl1pPr>
          </a:lstStyle>
          <a:p>
            <a:r>
              <a:rPr lang="en-US" dirty="0"/>
              <a:t>TITLE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DA4AD-116E-41B1-8893-3B60F2026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904" y="1369219"/>
            <a:ext cx="8460533" cy="326350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  <a:latin typeface="BC Sans" pitchFamily="50" charset="0"/>
                <a:ea typeface="BC Sans" pitchFamily="50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586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36AADD-D89D-4529-BF9C-B1B0E00DB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EA6810-8325-427D-BA6F-E3BED0829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AA5F1-80DF-4D7D-845E-3AB5BD63B0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A1F96-762E-4066-8106-67D2711463D7}" type="datetimeFigureOut">
              <a:rPr lang="en-CA" smtClean="0"/>
              <a:t>2019-09-17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FF90D-34F0-47A0-B0E8-E33E2E2A9B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4AD2F-2D87-425A-AFB4-E51A7FE900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8BA83-C51E-4518-822B-FD368058B3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010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creativecommons.org/licenses/by/4.0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mailto:Heather.Remacle@gov.bc.ca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6CB1D0-CA2E-4C58-AA45-FDC421837076}"/>
              </a:ext>
            </a:extLst>
          </p:cNvPr>
          <p:cNvSpPr txBox="1"/>
          <p:nvPr/>
        </p:nvSpPr>
        <p:spPr>
          <a:xfrm>
            <a:off x="107504" y="41456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Version 2.0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93B8B4-7DEC-4D63-A213-2C49ACF6C0A6}"/>
              </a:ext>
            </a:extLst>
          </p:cNvPr>
          <p:cNvSpPr/>
          <p:nvPr/>
        </p:nvSpPr>
        <p:spPr>
          <a:xfrm>
            <a:off x="6117413" y="4357517"/>
            <a:ext cx="2880320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136F86-24B8-45AD-A774-EB959FAD3583}"/>
              </a:ext>
            </a:extLst>
          </p:cNvPr>
          <p:cNvSpPr/>
          <p:nvPr/>
        </p:nvSpPr>
        <p:spPr>
          <a:xfrm>
            <a:off x="4860032" y="4102584"/>
            <a:ext cx="4137701" cy="830997"/>
          </a:xfrm>
          <a:prstGeom prst="rect">
            <a:avLst/>
          </a:prstGeom>
          <a:solidFill>
            <a:srgbClr val="000000">
              <a:alpha val="50588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-apple-system"/>
              </a:rPr>
              <a:t>This work is </a:t>
            </a:r>
            <a:r>
              <a:rPr lang="en-US" sz="1200" dirty="0" err="1">
                <a:solidFill>
                  <a:schemeClr val="bg1"/>
                </a:solidFill>
                <a:latin typeface="-apple-system"/>
              </a:rPr>
              <a:t>licenced</a:t>
            </a:r>
            <a:r>
              <a:rPr lang="en-US" sz="1200" dirty="0">
                <a:solidFill>
                  <a:schemeClr val="bg1"/>
                </a:solidFill>
                <a:latin typeface="-apple-system"/>
              </a:rPr>
              <a:t> by the Province of British Columbia under a </a:t>
            </a:r>
            <a:r>
              <a:rPr lang="en-US" sz="1200" dirty="0">
                <a:solidFill>
                  <a:schemeClr val="bg1"/>
                </a:solidFill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4.0 International License</a:t>
            </a:r>
            <a:r>
              <a:rPr lang="en-US" sz="1200" dirty="0">
                <a:solidFill>
                  <a:schemeClr val="bg1"/>
                </a:solidFill>
                <a:latin typeface="-apple-system"/>
              </a:rPr>
              <a:t>.</a:t>
            </a:r>
          </a:p>
          <a:p>
            <a:pPr algn="ctr"/>
            <a:endParaRPr lang="en-US" sz="1200" dirty="0">
              <a:solidFill>
                <a:schemeClr val="bg1"/>
              </a:solidFill>
              <a:latin typeface="-apple-system"/>
            </a:endParaRPr>
          </a:p>
          <a:p>
            <a:pPr algn="ctr"/>
            <a:r>
              <a:rPr lang="en-CA" sz="1200" dirty="0">
                <a:solidFill>
                  <a:schemeClr val="bg1"/>
                </a:solidFill>
              </a:rPr>
              <a:t>Contact: Heather.Remacle@gov.bc.ca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0C9FC79-1B87-4E78-B64F-5742594C76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Exchange Lab Intake workbook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3AFBF45-2745-4B39-8E55-9B072B69AB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1920" y="2825280"/>
            <a:ext cx="4257092" cy="1026299"/>
          </a:xfrm>
        </p:spPr>
        <p:txBody>
          <a:bodyPr/>
          <a:lstStyle/>
          <a:p>
            <a:r>
              <a:rPr lang="en-US" dirty="0"/>
              <a:t>Name of Program, Ministry</a:t>
            </a:r>
          </a:p>
          <a:p>
            <a:r>
              <a:rPr lang="en-US" dirty="0"/>
              <a:t>Submitted by: 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44879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6ABBB-29EA-4B71-9AF0-9C00502E4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Tell your story.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44AF0-4176-4DE9-AD6C-027A9C119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 Exchange Lab is available to programs in the Provincial Public Service that want to develop organizational capacity for high performing Agile Product Teams.</a:t>
            </a:r>
          </a:p>
          <a:p>
            <a:r>
              <a:rPr lang="en-US" dirty="0"/>
              <a:t>What value might we deliver together? </a:t>
            </a:r>
          </a:p>
          <a:p>
            <a:r>
              <a:rPr lang="en-US" dirty="0"/>
              <a:t>Are we collectively ready to partner in this endeavor?</a:t>
            </a:r>
          </a:p>
          <a:p>
            <a:r>
              <a:rPr lang="en-US" dirty="0"/>
              <a:t>How might we set up for success?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29299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1BC42BA-3A9B-43A6-BDD4-05A255088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High Level Qualification Criteria for the </a:t>
            </a:r>
            <a:r>
              <a:rPr lang="en-CA" dirty="0">
                <a:solidFill>
                  <a:schemeClr val="accent2">
                    <a:lumMod val="75000"/>
                  </a:schemeClr>
                </a:solidFill>
              </a:rPr>
              <a:t>Product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19AFB-FC00-45FE-A5B8-A443C4FEF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CA" sz="1400" dirty="0"/>
              <a:t>When the Exchange Lab is evaluating potential products, the following criteria are considered:</a:t>
            </a:r>
          </a:p>
          <a:p>
            <a:pPr>
              <a:spcAft>
                <a:spcPts val="1200"/>
              </a:spcAft>
            </a:pPr>
            <a:r>
              <a:rPr lang="en-CA" sz="1400" b="1" dirty="0"/>
              <a:t>Priority for the Ministry:</a:t>
            </a:r>
            <a:r>
              <a:rPr lang="en-CA" sz="1400" dirty="0"/>
              <a:t> receives funding, requires timely delivery, is connected to mandate, and generally has the support of senior executive. Ideally, it is also a priority for citizens, confirmed through user research.</a:t>
            </a:r>
          </a:p>
          <a:p>
            <a:pPr>
              <a:spcAft>
                <a:spcPts val="1200"/>
              </a:spcAft>
            </a:pPr>
            <a:r>
              <a:rPr lang="en-CA" sz="1400" b="1" dirty="0"/>
              <a:t>Complex</a:t>
            </a:r>
            <a:r>
              <a:rPr lang="en-CA" sz="1400" dirty="0"/>
              <a:t>: requires focused attention and learning through feedback to define the problem and explore solutions. </a:t>
            </a:r>
          </a:p>
          <a:p>
            <a:pPr>
              <a:spcAft>
                <a:spcPts val="1200"/>
              </a:spcAft>
            </a:pPr>
            <a:r>
              <a:rPr lang="en-CA" sz="1400" b="1" dirty="0"/>
              <a:t>Digital</a:t>
            </a:r>
            <a:r>
              <a:rPr lang="en-CA" sz="1400" dirty="0"/>
              <a:t>: requires an Agile product development approach to developing a digital expression (this may also lead to policy and procedure changes.)</a:t>
            </a:r>
          </a:p>
          <a:p>
            <a:pPr>
              <a:spcAft>
                <a:spcPts val="1200"/>
              </a:spcAft>
            </a:pPr>
            <a:r>
              <a:rPr lang="en-CA" sz="1400" b="1" dirty="0"/>
              <a:t>Broad value</a:t>
            </a:r>
            <a:r>
              <a:rPr lang="en-CA" sz="1400" dirty="0"/>
              <a:t>: includes at least one business capability that serves the needs of other program areas, such that the product built can be leveraged by others.</a:t>
            </a:r>
          </a:p>
          <a:p>
            <a:pPr>
              <a:spcAft>
                <a:spcPts val="1200"/>
              </a:spcAft>
            </a:pPr>
            <a:r>
              <a:rPr lang="en-CA" sz="1400" b="1" dirty="0"/>
              <a:t>Continuous: </a:t>
            </a:r>
            <a:r>
              <a:rPr lang="en-CA" sz="1400" dirty="0"/>
              <a:t>will</a:t>
            </a:r>
            <a:r>
              <a:rPr lang="en-CA" sz="1400" b="1" dirty="0"/>
              <a:t> </a:t>
            </a:r>
            <a:r>
              <a:rPr lang="en-CA" sz="1400" dirty="0"/>
              <a:t>deliver value into the foreseeable future, such that a program will dedicate a team to continuously improve the product after it leaves the Lab (which likely requires organizational development).</a:t>
            </a:r>
          </a:p>
        </p:txBody>
      </p:sp>
    </p:spTree>
    <p:extLst>
      <p:ext uri="{BB962C8B-B14F-4D97-AF65-F5344CB8AC3E}">
        <p14:creationId xmlns:p14="http://schemas.microsoft.com/office/powerpoint/2010/main" val="2244090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1BC42BA-3A9B-43A6-BDD4-05A255088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High Level Qualification Criteria for the </a:t>
            </a:r>
            <a:r>
              <a:rPr lang="en-CA" dirty="0">
                <a:solidFill>
                  <a:schemeClr val="accent2">
                    <a:lumMod val="75000"/>
                  </a:schemeClr>
                </a:solidFill>
              </a:rPr>
              <a:t>Organization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19AFB-FC00-45FE-A5B8-A443C4FEF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CA" sz="1400" dirty="0"/>
              <a:t>When the Exchange Lab is evaluating potential organizations to work with, the following criteria are considered</a:t>
            </a:r>
          </a:p>
          <a:p>
            <a:pPr>
              <a:spcAft>
                <a:spcPts val="1200"/>
              </a:spcAft>
            </a:pPr>
            <a:r>
              <a:rPr lang="en-CA" sz="1400" b="1" dirty="0"/>
              <a:t>Executive Champions:</a:t>
            </a:r>
            <a:r>
              <a:rPr lang="en-CA" sz="1400" dirty="0"/>
              <a:t> Senior leaders understand and are aligned to the Digital Framework and a servant leadership approach that enables high performing Agile teams.</a:t>
            </a:r>
          </a:p>
          <a:p>
            <a:pPr>
              <a:spcAft>
                <a:spcPts val="1200"/>
              </a:spcAft>
            </a:pPr>
            <a:r>
              <a:rPr lang="en-CA" sz="1400" b="1" dirty="0"/>
              <a:t>The IM/IT team: </a:t>
            </a:r>
            <a:r>
              <a:rPr lang="en-CA" sz="1400" dirty="0"/>
              <a:t>They are aware of the business problem and have been involved in determining an approach to solving it. They do not offer a sufficient resolution on their own, and conversations about this have been open and transparent.</a:t>
            </a:r>
          </a:p>
          <a:p>
            <a:pPr>
              <a:spcAft>
                <a:spcPts val="1200"/>
              </a:spcAft>
            </a:pPr>
            <a:r>
              <a:rPr lang="en-CA" sz="1400" b="1" dirty="0"/>
              <a:t>Product Owner: </a:t>
            </a:r>
            <a:r>
              <a:rPr lang="en-CA" sz="1400" dirty="0"/>
              <a:t>The program executive are willing to dedicate a FULL TIME Product Owner (Band 3) to build the team and lead the product development.</a:t>
            </a:r>
          </a:p>
          <a:p>
            <a:pPr>
              <a:spcAft>
                <a:spcPts val="1200"/>
              </a:spcAft>
            </a:pPr>
            <a:endParaRPr lang="en-CA" sz="1400" dirty="0"/>
          </a:p>
        </p:txBody>
      </p:sp>
      <p:sp>
        <p:nvSpPr>
          <p:cNvPr id="2" name="Cross 1">
            <a:extLst>
              <a:ext uri="{FF2B5EF4-FFF2-40B4-BE49-F238E27FC236}">
                <a16:creationId xmlns:a16="http://schemas.microsoft.com/office/drawing/2014/main" id="{D7166D9D-3EB7-4AEA-9590-245DCF4973C1}"/>
              </a:ext>
            </a:extLst>
          </p:cNvPr>
          <p:cNvSpPr/>
          <p:nvPr/>
        </p:nvSpPr>
        <p:spPr>
          <a:xfrm>
            <a:off x="5364088" y="1131590"/>
            <a:ext cx="2880320" cy="2448272"/>
          </a:xfrm>
          <a:prstGeom prst="plu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i="1" dirty="0">
                <a:latin typeface="BC Sans"/>
              </a:rPr>
              <a:t>“We are learning how to do this together.”</a:t>
            </a:r>
          </a:p>
        </p:txBody>
      </p:sp>
    </p:spTree>
    <p:extLst>
      <p:ext uri="{BB962C8B-B14F-4D97-AF65-F5344CB8AC3E}">
        <p14:creationId xmlns:p14="http://schemas.microsoft.com/office/powerpoint/2010/main" val="2846353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A12EF-81A2-4556-B19E-B23D4EB0C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About Your Organization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7C314-9E6A-49C9-8DCF-8191F5B9A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905" y="1274538"/>
            <a:ext cx="2948936" cy="3673475"/>
          </a:xfrm>
          <a:solidFill>
            <a:srgbClr val="FFFFFF">
              <a:alpha val="83137"/>
            </a:srgb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CA" dirty="0">
                <a:solidFill>
                  <a:schemeClr val="tx1"/>
                </a:solidFill>
              </a:rPr>
              <a:t>Leadership</a:t>
            </a:r>
          </a:p>
          <a:p>
            <a:pPr marL="0" indent="0">
              <a:buNone/>
            </a:pPr>
            <a:r>
              <a:rPr lang="en-CA" sz="1400" dirty="0"/>
              <a:t>[Who are the people in your organization responsible for the program? Are they familiar with the lab?]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E65A3A-6A92-4589-B7BD-0C2FFA670D72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280150" y="1274539"/>
            <a:ext cx="2863850" cy="3673475"/>
          </a:xfrm>
          <a:solidFill>
            <a:srgbClr val="FFFFFF">
              <a:alpha val="83137"/>
            </a:srgb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CA" dirty="0"/>
              <a:t>Organizational Agility</a:t>
            </a:r>
          </a:p>
          <a:p>
            <a:pPr marL="0" indent="0">
              <a:buNone/>
            </a:pPr>
            <a:r>
              <a:rPr lang="en-CA" sz="1400" dirty="0">
                <a:solidFill>
                  <a:schemeClr val="bg1">
                    <a:lumMod val="50000"/>
                  </a:schemeClr>
                </a:solidFill>
              </a:rPr>
              <a:t>[What level of awareness does your organization have of Agile methods or what the CSI lab does? How many people have training or experience? Do you implement Lean methods?]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5520C3A-6C24-4A2F-BEFC-C8D0D703E2CF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3347864" y="1274539"/>
            <a:ext cx="2862262" cy="3673475"/>
          </a:xfrm>
          <a:solidFill>
            <a:srgbClr val="FFFFFF">
              <a:alpha val="83137"/>
            </a:srgb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CA" dirty="0"/>
              <a:t>Mandate &amp; Priorities</a:t>
            </a:r>
          </a:p>
          <a:p>
            <a:pPr marL="0" indent="0">
              <a:buNone/>
            </a:pPr>
            <a:r>
              <a:rPr lang="en-CA" sz="1400" dirty="0">
                <a:solidFill>
                  <a:schemeClr val="bg1">
                    <a:lumMod val="50000"/>
                  </a:schemeClr>
                </a:solidFill>
              </a:rPr>
              <a:t>[What  mandate items or other priorities are connected to your submission?]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C753E1-9633-49F6-AC0C-9B91C31EBC67}"/>
              </a:ext>
            </a:extLst>
          </p:cNvPr>
          <p:cNvSpPr/>
          <p:nvPr/>
        </p:nvSpPr>
        <p:spPr>
          <a:xfrm>
            <a:off x="328904" y="904974"/>
            <a:ext cx="79208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CA" sz="1400" dirty="0"/>
              <a:t>Help us understand a few key things about your readiness to work in a new way at the Lab.</a:t>
            </a:r>
          </a:p>
        </p:txBody>
      </p:sp>
    </p:spTree>
    <p:extLst>
      <p:ext uri="{BB962C8B-B14F-4D97-AF65-F5344CB8AC3E}">
        <p14:creationId xmlns:p14="http://schemas.microsoft.com/office/powerpoint/2010/main" val="79598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A12EF-81A2-4556-B19E-B23D4EB0C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Opportunity at a Glance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7C314-9E6A-49C9-8DCF-8191F5B9A4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058863"/>
            <a:ext cx="2575198" cy="3673474"/>
          </a:xfrm>
          <a:solidFill>
            <a:srgbClr val="FFFFFF">
              <a:alpha val="83137"/>
            </a:srgb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CA" dirty="0">
                <a:solidFill>
                  <a:schemeClr val="tx1"/>
                </a:solidFill>
              </a:rPr>
              <a:t>Problem Statement</a:t>
            </a:r>
          </a:p>
          <a:p>
            <a:pPr marL="0" indent="0">
              <a:buNone/>
            </a:pPr>
            <a:r>
              <a:rPr lang="en-CA" sz="1400" dirty="0"/>
              <a:t>[2-3 sentences, be specific about the problem you want to solve, or the opportunity you have.]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5520C3A-6C24-4A2F-BEFC-C8D0D703E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47864" y="1058862"/>
            <a:ext cx="2736304" cy="3673127"/>
          </a:xfrm>
          <a:solidFill>
            <a:srgbClr val="FFFFFF">
              <a:alpha val="83137"/>
            </a:srgb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CA" dirty="0">
                <a:solidFill>
                  <a:schemeClr val="tx1"/>
                </a:solidFill>
              </a:rPr>
              <a:t>Hypothesis for how to solve it</a:t>
            </a:r>
          </a:p>
          <a:p>
            <a:pPr marL="0" indent="0">
              <a:buNone/>
            </a:pPr>
            <a:r>
              <a:rPr lang="en-CA" sz="1400" dirty="0"/>
              <a:t>[What do you think you need to do? Use an “if we do X, then we believe Y will happen” statement. Have you tried anything to date?]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E65A3A-6A92-4589-B7BD-0C2FFA670D72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280150" y="1058863"/>
            <a:ext cx="2863850" cy="3673475"/>
          </a:xfrm>
          <a:solidFill>
            <a:srgbClr val="FFFFFF">
              <a:alpha val="83137"/>
            </a:srgb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CA" dirty="0"/>
              <a:t>Target Outcomes</a:t>
            </a:r>
          </a:p>
          <a:p>
            <a:pPr marL="0" indent="0">
              <a:buNone/>
            </a:pPr>
            <a:r>
              <a:rPr lang="en-CA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Who will benefit and how? How much? Are there any indicators of current state you want to change? </a:t>
            </a:r>
          </a:p>
        </p:txBody>
      </p:sp>
    </p:spTree>
    <p:extLst>
      <p:ext uri="{BB962C8B-B14F-4D97-AF65-F5344CB8AC3E}">
        <p14:creationId xmlns:p14="http://schemas.microsoft.com/office/powerpoint/2010/main" val="1975992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8904" y="273844"/>
            <a:ext cx="8460533" cy="54188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CA" dirty="0"/>
              <a:t>Value Canvas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644B45-24B1-4550-B076-09E90F5750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316151"/>
              </p:ext>
            </p:extLst>
          </p:nvPr>
        </p:nvGraphicFramePr>
        <p:xfrm>
          <a:off x="230373" y="815727"/>
          <a:ext cx="2805016" cy="966270"/>
        </p:xfrm>
        <a:graphic>
          <a:graphicData uri="http://schemas.openxmlformats.org/drawingml/2006/table">
            <a:tbl>
              <a:tblPr firstRow="1" bandRow="1"/>
              <a:tblGrid>
                <a:gridCol w="2805016">
                  <a:extLst>
                    <a:ext uri="{9D8B030D-6E8A-4147-A177-3AD203B41FA5}">
                      <a16:colId xmlns:a16="http://schemas.microsoft.com/office/drawing/2014/main" val="290595795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Opportunity  Description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885940"/>
                  </a:ext>
                </a:extLst>
              </a:tr>
              <a:tr h="691950"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cs typeface="Arial" panose="020B0604020202020204" pitchFamily="34" charset="0"/>
                        </a:rPr>
                        <a:t>Describe your idea in 2-3 sentences to keep focus.</a:t>
                      </a:r>
                    </a:p>
                  </a:txBody>
                  <a:tcPr marL="45720" marR="45720" marT="0" marB="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304140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F2C0142-4CCC-455B-AA69-1D7439783A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696827"/>
              </p:ext>
            </p:extLst>
          </p:nvPr>
        </p:nvGraphicFramePr>
        <p:xfrm>
          <a:off x="323528" y="1923678"/>
          <a:ext cx="2805016" cy="3168352"/>
        </p:xfrm>
        <a:graphic>
          <a:graphicData uri="http://schemas.openxmlformats.org/drawingml/2006/table">
            <a:tbl>
              <a:tblPr firstRow="1" bandRow="1"/>
              <a:tblGrid>
                <a:gridCol w="2805016">
                  <a:extLst>
                    <a:ext uri="{9D8B030D-6E8A-4147-A177-3AD203B41FA5}">
                      <a16:colId xmlns:a16="http://schemas.microsoft.com/office/drawing/2014/main" val="2905957952"/>
                    </a:ext>
                  </a:extLst>
                </a:gridCol>
              </a:tblGrid>
              <a:tr h="25471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Why?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885940"/>
                  </a:ext>
                </a:extLst>
              </a:tr>
              <a:tr h="2913638"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cs typeface="Arial" panose="020B0604020202020204" pitchFamily="34" charset="0"/>
                        </a:rPr>
                        <a:t>Why is it important to implement this idea? What is the value for citizens? Is there a benefit internally too?</a:t>
                      </a:r>
                    </a:p>
                  </a:txBody>
                  <a:tcPr marL="45720" marR="45720" marT="0" marB="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04140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978B66E-C2D9-40DE-8670-6FB08B7432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171447"/>
              </p:ext>
            </p:extLst>
          </p:nvPr>
        </p:nvGraphicFramePr>
        <p:xfrm>
          <a:off x="3272560" y="815727"/>
          <a:ext cx="2805016" cy="2116063"/>
        </p:xfrm>
        <a:graphic>
          <a:graphicData uri="http://schemas.openxmlformats.org/drawingml/2006/table">
            <a:tbl>
              <a:tblPr firstRow="1" bandRow="1"/>
              <a:tblGrid>
                <a:gridCol w="2805016">
                  <a:extLst>
                    <a:ext uri="{9D8B030D-6E8A-4147-A177-3AD203B41FA5}">
                      <a16:colId xmlns:a16="http://schemas.microsoft.com/office/drawing/2014/main" val="2905957952"/>
                    </a:ext>
                  </a:extLst>
                </a:gridCol>
              </a:tblGrid>
              <a:tr h="170117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Context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885940"/>
                  </a:ext>
                </a:extLst>
              </a:tr>
              <a:tr h="1945946"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cs typeface="Arial" panose="020B0604020202020204" pitchFamily="34" charset="0"/>
                        </a:rPr>
                        <a:t>What do we know about the context (place, environment, time, etc.)? Are there any other participants in the process? How do these situations affect them?</a:t>
                      </a:r>
                    </a:p>
                  </a:txBody>
                  <a:tcPr marL="45720" marR="45720" marT="0" marB="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04140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14E1F00-853E-4344-8EFA-42F6D986C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897073"/>
              </p:ext>
            </p:extLst>
          </p:nvPr>
        </p:nvGraphicFramePr>
        <p:xfrm>
          <a:off x="3275856" y="2975967"/>
          <a:ext cx="2805016" cy="2116063"/>
        </p:xfrm>
        <a:graphic>
          <a:graphicData uri="http://schemas.openxmlformats.org/drawingml/2006/table">
            <a:tbl>
              <a:tblPr firstRow="1" bandRow="1"/>
              <a:tblGrid>
                <a:gridCol w="2805016">
                  <a:extLst>
                    <a:ext uri="{9D8B030D-6E8A-4147-A177-3AD203B41FA5}">
                      <a16:colId xmlns:a16="http://schemas.microsoft.com/office/drawing/2014/main" val="2905957952"/>
                    </a:ext>
                  </a:extLst>
                </a:gridCol>
              </a:tblGrid>
              <a:tr h="170117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Restrictions, Constraints &amp; Dependencies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885940"/>
                  </a:ext>
                </a:extLst>
              </a:tr>
              <a:tr h="1945946"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cs typeface="Arial" panose="020B0604020202020204" pitchFamily="34" charset="0"/>
                        </a:rPr>
                        <a:t>What can prevent us from solving these problems and supporting people in these situations?</a:t>
                      </a:r>
                    </a:p>
                  </a:txBody>
                  <a:tcPr marL="45720" marR="45720" marT="0" marB="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04140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41B2115-EAC7-41C6-B8E6-3110EBED91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138587"/>
              </p:ext>
            </p:extLst>
          </p:nvPr>
        </p:nvGraphicFramePr>
        <p:xfrm>
          <a:off x="6221592" y="815727"/>
          <a:ext cx="2805016" cy="1369937"/>
        </p:xfrm>
        <a:graphic>
          <a:graphicData uri="http://schemas.openxmlformats.org/drawingml/2006/table">
            <a:tbl>
              <a:tblPr firstRow="1" bandRow="1"/>
              <a:tblGrid>
                <a:gridCol w="2805016">
                  <a:extLst>
                    <a:ext uri="{9D8B030D-6E8A-4147-A177-3AD203B41FA5}">
                      <a16:colId xmlns:a16="http://schemas.microsoft.com/office/drawing/2014/main" val="2905957952"/>
                    </a:ext>
                  </a:extLst>
                </a:gridCol>
              </a:tblGrid>
              <a:tr h="106439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Problems to Solve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885940"/>
                  </a:ext>
                </a:extLst>
              </a:tr>
              <a:tr h="1217537"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cs typeface="Arial" panose="020B0604020202020204" pitchFamily="34" charset="0"/>
                        </a:rPr>
                        <a:t>What problems are we trying to solve (internally and externally)?</a:t>
                      </a:r>
                    </a:p>
                  </a:txBody>
                  <a:tcPr marL="45720" marR="45720" marT="0" marB="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04140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50D2C25-D413-40C8-8FBF-9B4B189393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541896"/>
              </p:ext>
            </p:extLst>
          </p:nvPr>
        </p:nvGraphicFramePr>
        <p:xfrm>
          <a:off x="6221592" y="2272868"/>
          <a:ext cx="2805016" cy="1369937"/>
        </p:xfrm>
        <a:graphic>
          <a:graphicData uri="http://schemas.openxmlformats.org/drawingml/2006/table">
            <a:tbl>
              <a:tblPr firstRow="1" bandRow="1"/>
              <a:tblGrid>
                <a:gridCol w="2805016">
                  <a:extLst>
                    <a:ext uri="{9D8B030D-6E8A-4147-A177-3AD203B41FA5}">
                      <a16:colId xmlns:a16="http://schemas.microsoft.com/office/drawing/2014/main" val="2905957952"/>
                    </a:ext>
                  </a:extLst>
                </a:gridCol>
              </a:tblGrid>
              <a:tr h="106439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Value Proposition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885940"/>
                  </a:ext>
                </a:extLst>
              </a:tr>
              <a:tr h="1217537"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cs typeface="Arial" panose="020B0604020202020204" pitchFamily="34" charset="0"/>
                        </a:rPr>
                        <a:t>What kind of value will we deliver? What KPI would we measure to be sure?</a:t>
                      </a:r>
                    </a:p>
                  </a:txBody>
                  <a:tcPr marL="45720" marR="45720" marT="0" marB="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04140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92F2DBD-CB41-4534-902D-8E0426B2B2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989206"/>
              </p:ext>
            </p:extLst>
          </p:nvPr>
        </p:nvGraphicFramePr>
        <p:xfrm>
          <a:off x="6228184" y="3717504"/>
          <a:ext cx="2805016" cy="1369937"/>
        </p:xfrm>
        <a:graphic>
          <a:graphicData uri="http://schemas.openxmlformats.org/drawingml/2006/table">
            <a:tbl>
              <a:tblPr firstRow="1" bandRow="1"/>
              <a:tblGrid>
                <a:gridCol w="2805016">
                  <a:extLst>
                    <a:ext uri="{9D8B030D-6E8A-4147-A177-3AD203B41FA5}">
                      <a16:colId xmlns:a16="http://schemas.microsoft.com/office/drawing/2014/main" val="2905957952"/>
                    </a:ext>
                  </a:extLst>
                </a:gridCol>
              </a:tblGrid>
              <a:tr h="106439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+mn-lt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Capabilities</a:t>
                      </a:r>
                    </a:p>
                  </a:txBody>
                  <a:tcPr marL="45720" marR="45720" marT="0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885940"/>
                  </a:ext>
                </a:extLst>
              </a:tr>
              <a:tr h="1217537"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cs typeface="Arial" panose="020B0604020202020204" pitchFamily="34" charset="0"/>
                        </a:rPr>
                        <a:t>What can help us to solve these problems and support people in these situations? (what do we have at the moment)</a:t>
                      </a:r>
                    </a:p>
                  </a:txBody>
                  <a:tcPr marL="45720" marR="45720" marT="0" marB="0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0414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282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D74FB-BD12-4E84-807B-CD2CD5998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Is there anything else we should know?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95D91-FEFC-40E9-A49C-03A64A46E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Perhaps you have some elements at play, such as:</a:t>
            </a:r>
          </a:p>
          <a:p>
            <a:r>
              <a:rPr lang="en-CA" dirty="0"/>
              <a:t>Organizational structures that challenge clarity of accountability.</a:t>
            </a:r>
          </a:p>
          <a:p>
            <a:r>
              <a:rPr lang="en-CA" dirty="0"/>
              <a:t>Partnerships that are not working well.</a:t>
            </a:r>
          </a:p>
          <a:p>
            <a:r>
              <a:rPr lang="en-CA" dirty="0"/>
              <a:t>Tried “agile” before… and it didn’t work.</a:t>
            </a:r>
          </a:p>
          <a:p>
            <a:r>
              <a:rPr lang="en-CA" dirty="0"/>
              <a:t>Too many things to do… we need help prioritizing and getting started.</a:t>
            </a:r>
          </a:p>
          <a:p>
            <a:pPr marL="0" indent="0">
              <a:buNone/>
            </a:pPr>
            <a:r>
              <a:rPr lang="en-CA" dirty="0">
                <a:solidFill>
                  <a:schemeClr val="accent2"/>
                </a:solidFill>
              </a:rPr>
              <a:t>If it will impact your journey, it matters.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47971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A0D81E-8117-4EAA-A4AB-76E549DA8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Other important reference material.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EBAA04-5947-4BC8-8CE1-70CBA0040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Agile Governance in the BC Public Service - Beta (PPTX)</a:t>
            </a:r>
          </a:p>
          <a:p>
            <a:r>
              <a:rPr lang="en-CA" dirty="0"/>
              <a:t>Lab Residency Partnership agreement (DOCX)</a:t>
            </a:r>
          </a:p>
          <a:p>
            <a:endParaRPr lang="en-CA" dirty="0"/>
          </a:p>
          <a:p>
            <a:endParaRPr lang="en-CA" dirty="0"/>
          </a:p>
          <a:p>
            <a:pPr marL="0" indent="0">
              <a:buNone/>
            </a:pPr>
            <a:r>
              <a:rPr lang="en-CA" dirty="0"/>
              <a:t>Please contact </a:t>
            </a:r>
            <a:r>
              <a:rPr lang="en-CA" dirty="0">
                <a:hlinkClick r:id="rId2"/>
              </a:rPr>
              <a:t>Heather.Remacle@gov.bc.ca</a:t>
            </a:r>
            <a:r>
              <a:rPr lang="en-CA" dirty="0"/>
              <a:t> for more information.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41128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CB9E216459B9469F8F15EEF4622EE8" ma:contentTypeVersion="0" ma:contentTypeDescription="Create a new document." ma:contentTypeScope="" ma:versionID="d98f4c2a7fcc593bfb617e2926b1b1f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8966377307c01de71945af934c8eedc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784C66-5F13-41E2-A993-A3ACF96CC4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5AE28C-FF8A-4091-A864-B9F5860BC82F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32CD5CF-A713-41BB-B6C1-DC0910545F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11228</TotalTime>
  <Words>825</Words>
  <Application>Microsoft Office PowerPoint</Application>
  <PresentationFormat>On-screen Show (16:9)</PresentationFormat>
  <Paragraphs>68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-apple-system</vt:lpstr>
      <vt:lpstr>Arial</vt:lpstr>
      <vt:lpstr>BC Sans</vt:lpstr>
      <vt:lpstr>Calibri</vt:lpstr>
      <vt:lpstr>Calibri Light</vt:lpstr>
      <vt:lpstr>Verdana</vt:lpstr>
      <vt:lpstr>Office Theme</vt:lpstr>
      <vt:lpstr>Exchange Lab Intake workbook</vt:lpstr>
      <vt:lpstr>Tell your story.</vt:lpstr>
      <vt:lpstr>High Level Qualification Criteria for the Product</vt:lpstr>
      <vt:lpstr>High Level Qualification Criteria for the Organization</vt:lpstr>
      <vt:lpstr>About Your Organization</vt:lpstr>
      <vt:lpstr>Opportunity at a Glance</vt:lpstr>
      <vt:lpstr>Value Canvas</vt:lpstr>
      <vt:lpstr>Is there anything else we should know?</vt:lpstr>
      <vt:lpstr>Other important reference material.</vt:lpstr>
    </vt:vector>
  </TitlesOfParts>
  <Company>Province of British Columbia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Siow, Gek-Bee PSA:EX</dc:creator>
  <cp:lastModifiedBy>Remacle, Heather CITZ:EX</cp:lastModifiedBy>
  <cp:revision>286</cp:revision>
  <cp:lastPrinted>2016-12-01T20:21:20Z</cp:lastPrinted>
  <dcterms:created xsi:type="dcterms:W3CDTF">2016-11-01T21:42:42Z</dcterms:created>
  <dcterms:modified xsi:type="dcterms:W3CDTF">2019-09-17T21:06:44Z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0x010100EACB9E216459B9469F8F15EEF4622EE8</vt:lpwstr>
  </property>
</Properties>
</file>